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09/02/2021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562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09/02/2021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668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09/02/2021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3363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09/02/2021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17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09/02/2021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7852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09/02/2021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971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09/02/2021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68837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09/02/2021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35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09/02/2021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9640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09/02/2021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87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09/02/2021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072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B6BE1-CA7C-43BF-A957-BE33006B1879}" type="datetimeFigureOut">
              <a:rPr lang="pt-PT" smtClean="0"/>
              <a:t>09/02/2021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0081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hyperlink" Target="http://www.google.pt/url?sa=i&amp;rct=j&amp;q=&amp;esrc=s&amp;source=images&amp;cd=&amp;cad=rja&amp;uact=8&amp;ved=0ahUKEwjriNHZ3MLWAhXHPRoKHZtNC14QjRwIBw&amp;url=http://www.eidh.eu/magazine/?page_id%3D5274&amp;psig=AFQjCNEsumqe3KtWhfknzYTllDSwfQNYpw&amp;ust=150651092286736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89438" y="729049"/>
            <a:ext cx="4819135" cy="59559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Retângulo 11"/>
          <p:cNvSpPr/>
          <p:nvPr/>
        </p:nvSpPr>
        <p:spPr>
          <a:xfrm>
            <a:off x="2160031" y="1984464"/>
            <a:ext cx="4413764" cy="10750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CaixaDeTexto 12"/>
          <p:cNvSpPr txBox="1"/>
          <p:nvPr/>
        </p:nvSpPr>
        <p:spPr>
          <a:xfrm>
            <a:off x="2098247" y="1447044"/>
            <a:ext cx="45373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b="1" dirty="0"/>
              <a:t>Designação do projeto </a:t>
            </a:r>
            <a:r>
              <a:rPr lang="pt-PT" sz="1100" dirty="0"/>
              <a:t>|PEPAL</a:t>
            </a:r>
          </a:p>
          <a:p>
            <a:r>
              <a:rPr lang="pt-PT" sz="1100" b="1" dirty="0"/>
              <a:t>Código do projeto |</a:t>
            </a:r>
            <a:r>
              <a:rPr lang="pt-PT" sz="1100" dirty="0"/>
              <a:t>NORTE-06-3118-FSE-000017</a:t>
            </a:r>
          </a:p>
          <a:p>
            <a:r>
              <a:rPr lang="pt-PT" sz="1100" b="1" dirty="0"/>
              <a:t>Objetivo principal </a:t>
            </a:r>
            <a:r>
              <a:rPr lang="pt-PT" sz="1100" dirty="0"/>
              <a:t>I Promover a sustentabilidade e a qualidade do emprego e apoiar a mobilidade dos trabalhadores</a:t>
            </a:r>
          </a:p>
          <a:p>
            <a:r>
              <a:rPr lang="pt-PT" sz="1100" b="1" dirty="0"/>
              <a:t>Região de intervenção |</a:t>
            </a:r>
            <a:r>
              <a:rPr lang="pt-PT" sz="1100" dirty="0"/>
              <a:t>NUT III - Área Metropolitana do Porto</a:t>
            </a:r>
          </a:p>
          <a:p>
            <a:r>
              <a:rPr lang="pt-PT" sz="1100" b="1" dirty="0"/>
              <a:t>Entidade beneficiária |</a:t>
            </a:r>
            <a:r>
              <a:rPr lang="pt-PT" sz="1100" dirty="0"/>
              <a:t>Município de Matosinhos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2147719" y="3085051"/>
            <a:ext cx="4537331" cy="1050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2194340" y="2878026"/>
            <a:ext cx="453733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b="1" dirty="0"/>
              <a:t>Data de aprovação | 03</a:t>
            </a:r>
            <a:r>
              <a:rPr lang="pt-PT" sz="1100" dirty="0"/>
              <a:t>/06/2020</a:t>
            </a:r>
          </a:p>
          <a:p>
            <a:r>
              <a:rPr lang="pt-PT" sz="1100" b="1" dirty="0"/>
              <a:t>Data de início |03</a:t>
            </a:r>
            <a:r>
              <a:rPr lang="pt-PT" sz="1100" dirty="0"/>
              <a:t>/02/2020	</a:t>
            </a:r>
            <a:br>
              <a:rPr lang="pt-PT" sz="1100" dirty="0"/>
            </a:br>
            <a:r>
              <a:rPr lang="pt-PT" sz="1100" b="1" dirty="0"/>
              <a:t>Data de conclusão | 02</a:t>
            </a:r>
            <a:r>
              <a:rPr lang="pt-PT" sz="1100" dirty="0"/>
              <a:t>/02/2021</a:t>
            </a:r>
          </a:p>
          <a:p>
            <a:r>
              <a:rPr lang="pt-PT" sz="1100" b="1" dirty="0"/>
              <a:t>Custo total elegível | </a:t>
            </a:r>
            <a:r>
              <a:rPr lang="pt-PT" sz="1100" dirty="0"/>
              <a:t>19 972,80 EUR</a:t>
            </a:r>
          </a:p>
          <a:p>
            <a:r>
              <a:rPr lang="pt-PT" sz="1100" b="1" dirty="0"/>
              <a:t>Apoio financeiro da União Europeia I </a:t>
            </a:r>
            <a:r>
              <a:rPr lang="pt-PT" sz="1100"/>
              <a:t>FSE –19 972,80 EUR</a:t>
            </a:r>
          </a:p>
          <a:p>
            <a:endParaRPr lang="pt-PT" sz="1100" dirty="0"/>
          </a:p>
          <a:p>
            <a:endParaRPr lang="pt-PT" sz="1100" dirty="0"/>
          </a:p>
        </p:txBody>
      </p:sp>
      <p:pic>
        <p:nvPicPr>
          <p:cNvPr id="19" name="Imagem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1069" y="4243372"/>
            <a:ext cx="1163981" cy="1055852"/>
          </a:xfrm>
          <a:prstGeom prst="rect">
            <a:avLst/>
          </a:prstGeom>
        </p:spPr>
      </p:pic>
      <p:sp>
        <p:nvSpPr>
          <p:cNvPr id="20" name="CaixaDeTexto 19"/>
          <p:cNvSpPr txBox="1"/>
          <p:nvPr/>
        </p:nvSpPr>
        <p:spPr>
          <a:xfrm>
            <a:off x="2160030" y="3780525"/>
            <a:ext cx="36182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100" b="1" dirty="0"/>
              <a:t>Objetivos, atividades e resultados esperados/</a:t>
            </a:r>
            <a:r>
              <a:rPr lang="pt-PT" sz="1200" b="1" dirty="0"/>
              <a:t>atingidos </a:t>
            </a:r>
            <a:r>
              <a:rPr lang="pt-PT" sz="1000" dirty="0"/>
              <a:t>O projeto compreende a realização de dois estágios profissionais, em contexto real de trabalho, em áreas preponderantes da governação autárquica direcionadas para o desenvolvimento do ambiente e das relações públicas. Atendendo às características dos destinatários, o projeto tem como principais objetivos, a melhoria/modernização dos serviços públicos, via incorporação de novas áreas de formação.</a:t>
            </a:r>
            <a:endParaRPr lang="pt-PT" sz="900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2160031" y="5521615"/>
            <a:ext cx="4475547" cy="1076894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pic>
        <p:nvPicPr>
          <p:cNvPr id="26" name="Imagem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167" y="999721"/>
            <a:ext cx="4754434" cy="330361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8372" y="5513962"/>
            <a:ext cx="1294763" cy="1092200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4712" y="5536904"/>
            <a:ext cx="1616104" cy="106484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032" y="5536904"/>
            <a:ext cx="1590214" cy="1061605"/>
          </a:xfrm>
          <a:prstGeom prst="rect">
            <a:avLst/>
          </a:prstGeom>
        </p:spPr>
      </p:pic>
      <p:pic>
        <p:nvPicPr>
          <p:cNvPr id="14" name="Imagem 13" descr="Resultado de imagem para fSE símbolos">
            <a:hlinkClick r:id="rId7"/>
          </p:cNvPr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218" b="8916"/>
          <a:stretch/>
        </p:blipFill>
        <p:spPr bwMode="auto">
          <a:xfrm>
            <a:off x="5521069" y="905161"/>
            <a:ext cx="1272532" cy="4885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271207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149</Words>
  <Application>Microsoft Office PowerPoint</Application>
  <PresentationFormat>Ecrã Panorâmico</PresentationFormat>
  <Paragraphs>10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Vicente</dc:creator>
  <cp:lastModifiedBy>Joao Salgado Rosa</cp:lastModifiedBy>
  <cp:revision>52</cp:revision>
  <dcterms:created xsi:type="dcterms:W3CDTF">2016-05-05T08:41:36Z</dcterms:created>
  <dcterms:modified xsi:type="dcterms:W3CDTF">2021-02-09T11:05:42Z</dcterms:modified>
</cp:coreProperties>
</file>